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6" autoAdjust="0"/>
    <p:restoredTop sz="94660"/>
  </p:normalViewPr>
  <p:slideViewPr>
    <p:cSldViewPr snapToGrid="0">
      <p:cViewPr varScale="1">
        <p:scale>
          <a:sx n="66" d="100"/>
          <a:sy n="66" d="100"/>
        </p:scale>
        <p:origin x="672"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2B527C6A-FF2A-48CF-A29F-13848801FFB2}" type="datetimeFigureOut">
              <a:rPr lang="en-US" smtClean="0"/>
              <a:t>8/14/2024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603246-0363-47A2-A2C4-2AA307D73125}"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706206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B527C6A-FF2A-48CF-A29F-13848801FFB2}" type="datetimeFigureOut">
              <a:rPr lang="en-US" smtClean="0"/>
              <a:t>8/14/2024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603246-0363-47A2-A2C4-2AA307D73125}" type="slidenum">
              <a:rPr lang="en-US" smtClean="0"/>
              <a:t>‹#›</a:t>
            </a:fld>
            <a:endParaRPr lang="en-US"/>
          </a:p>
        </p:txBody>
      </p:sp>
    </p:spTree>
    <p:extLst>
      <p:ext uri="{BB962C8B-B14F-4D97-AF65-F5344CB8AC3E}">
        <p14:creationId xmlns:p14="http://schemas.microsoft.com/office/powerpoint/2010/main" val="866254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B527C6A-FF2A-48CF-A29F-13848801FFB2}" type="datetimeFigureOut">
              <a:rPr lang="en-US" smtClean="0"/>
              <a:t>8/14/2024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603246-0363-47A2-A2C4-2AA307D73125}" type="slidenum">
              <a:rPr lang="en-US" smtClean="0"/>
              <a:t>‹#›</a:t>
            </a:fld>
            <a:endParaRPr lang="en-US"/>
          </a:p>
        </p:txBody>
      </p:sp>
    </p:spTree>
    <p:extLst>
      <p:ext uri="{BB962C8B-B14F-4D97-AF65-F5344CB8AC3E}">
        <p14:creationId xmlns:p14="http://schemas.microsoft.com/office/powerpoint/2010/main" val="13787753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B527C6A-FF2A-48CF-A29F-13848801FFB2}" type="datetimeFigureOut">
              <a:rPr lang="en-US" smtClean="0"/>
              <a:t>8/14/2024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603246-0363-47A2-A2C4-2AA307D73125}" type="slidenum">
              <a:rPr lang="en-US" smtClean="0"/>
              <a:t>‹#›</a:t>
            </a:fld>
            <a:endParaRPr lang="en-US"/>
          </a:p>
        </p:txBody>
      </p:sp>
    </p:spTree>
    <p:extLst>
      <p:ext uri="{BB962C8B-B14F-4D97-AF65-F5344CB8AC3E}">
        <p14:creationId xmlns:p14="http://schemas.microsoft.com/office/powerpoint/2010/main" val="26043210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2B527C6A-FF2A-48CF-A29F-13848801FFB2}" type="datetimeFigureOut">
              <a:rPr lang="en-US" smtClean="0"/>
              <a:t>8/14/2024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603246-0363-47A2-A2C4-2AA307D73125}"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070553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2B527C6A-FF2A-48CF-A29F-13848801FFB2}" type="datetimeFigureOut">
              <a:rPr lang="en-US" smtClean="0"/>
              <a:t>8/14/2024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2603246-0363-47A2-A2C4-2AA307D73125}" type="slidenum">
              <a:rPr lang="en-US" smtClean="0"/>
              <a:t>‹#›</a:t>
            </a:fld>
            <a:endParaRPr lang="en-US"/>
          </a:p>
        </p:txBody>
      </p:sp>
    </p:spTree>
    <p:extLst>
      <p:ext uri="{BB962C8B-B14F-4D97-AF65-F5344CB8AC3E}">
        <p14:creationId xmlns:p14="http://schemas.microsoft.com/office/powerpoint/2010/main" val="31395082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2B527C6A-FF2A-48CF-A29F-13848801FFB2}" type="datetimeFigureOut">
              <a:rPr lang="en-US" smtClean="0"/>
              <a:t>8/14/2024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2603246-0363-47A2-A2C4-2AA307D73125}" type="slidenum">
              <a:rPr lang="en-US" smtClean="0"/>
              <a:t>‹#›</a:t>
            </a:fld>
            <a:endParaRPr lang="en-US"/>
          </a:p>
        </p:txBody>
      </p:sp>
    </p:spTree>
    <p:extLst>
      <p:ext uri="{BB962C8B-B14F-4D97-AF65-F5344CB8AC3E}">
        <p14:creationId xmlns:p14="http://schemas.microsoft.com/office/powerpoint/2010/main" val="5745883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2B527C6A-FF2A-48CF-A29F-13848801FFB2}" type="datetimeFigureOut">
              <a:rPr lang="en-US" smtClean="0"/>
              <a:t>8/14/2024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2603246-0363-47A2-A2C4-2AA307D73125}" type="slidenum">
              <a:rPr lang="en-US" smtClean="0"/>
              <a:t>‹#›</a:t>
            </a:fld>
            <a:endParaRPr lang="en-US"/>
          </a:p>
        </p:txBody>
      </p:sp>
    </p:spTree>
    <p:extLst>
      <p:ext uri="{BB962C8B-B14F-4D97-AF65-F5344CB8AC3E}">
        <p14:creationId xmlns:p14="http://schemas.microsoft.com/office/powerpoint/2010/main" val="25550450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2B527C6A-FF2A-48CF-A29F-13848801FFB2}" type="datetimeFigureOut">
              <a:rPr lang="en-US" smtClean="0"/>
              <a:t>8/14/2024</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12603246-0363-47A2-A2C4-2AA307D73125}" type="slidenum">
              <a:rPr lang="en-US" smtClean="0"/>
              <a:t>‹#›</a:t>
            </a:fld>
            <a:endParaRPr lang="en-US"/>
          </a:p>
        </p:txBody>
      </p:sp>
    </p:spTree>
    <p:extLst>
      <p:ext uri="{BB962C8B-B14F-4D97-AF65-F5344CB8AC3E}">
        <p14:creationId xmlns:p14="http://schemas.microsoft.com/office/powerpoint/2010/main" val="3556482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2B527C6A-FF2A-48CF-A29F-13848801FFB2}" type="datetimeFigureOut">
              <a:rPr lang="en-US" smtClean="0"/>
              <a:t>8/14/2024</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12603246-0363-47A2-A2C4-2AA307D73125}" type="slidenum">
              <a:rPr lang="en-US" smtClean="0"/>
              <a:t>‹#›</a:t>
            </a:fld>
            <a:endParaRPr lang="en-US"/>
          </a:p>
        </p:txBody>
      </p:sp>
    </p:spTree>
    <p:extLst>
      <p:ext uri="{BB962C8B-B14F-4D97-AF65-F5344CB8AC3E}">
        <p14:creationId xmlns:p14="http://schemas.microsoft.com/office/powerpoint/2010/main" val="32598270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2B527C6A-FF2A-48CF-A29F-13848801FFB2}" type="datetimeFigureOut">
              <a:rPr lang="en-US" smtClean="0"/>
              <a:t>8/14/2024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2603246-0363-47A2-A2C4-2AA307D73125}" type="slidenum">
              <a:rPr lang="en-US" smtClean="0"/>
              <a:t>‹#›</a:t>
            </a:fld>
            <a:endParaRPr lang="en-US"/>
          </a:p>
        </p:txBody>
      </p:sp>
    </p:spTree>
    <p:extLst>
      <p:ext uri="{BB962C8B-B14F-4D97-AF65-F5344CB8AC3E}">
        <p14:creationId xmlns:p14="http://schemas.microsoft.com/office/powerpoint/2010/main" val="12469792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2B527C6A-FF2A-48CF-A29F-13848801FFB2}" type="datetimeFigureOut">
              <a:rPr lang="en-US" smtClean="0"/>
              <a:t>8/14/2024</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12603246-0363-47A2-A2C4-2AA307D73125}"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4185489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Virginia Housing Commission Local Land-Use and Community Living Workgroup</a:t>
            </a:r>
            <a:endParaRPr lang="en-US" dirty="0"/>
          </a:p>
        </p:txBody>
      </p:sp>
      <p:sp>
        <p:nvSpPr>
          <p:cNvPr id="3" name="Subtitle 2"/>
          <p:cNvSpPr>
            <a:spLocks noGrp="1"/>
          </p:cNvSpPr>
          <p:nvPr>
            <p:ph type="subTitle" idx="1"/>
          </p:nvPr>
        </p:nvSpPr>
        <p:spPr/>
        <p:txBody>
          <a:bodyPr>
            <a:normAutofit fontScale="85000" lnSpcReduction="20000"/>
          </a:bodyPr>
          <a:lstStyle/>
          <a:p>
            <a:r>
              <a:rPr lang="en-US" dirty="0" smtClean="0"/>
              <a:t>Virginia Chapter of the American Planning Association</a:t>
            </a:r>
          </a:p>
          <a:p>
            <a:r>
              <a:rPr lang="en-US" dirty="0" smtClean="0"/>
              <a:t>Andrew Hopewell, AICP </a:t>
            </a:r>
          </a:p>
          <a:p>
            <a:r>
              <a:rPr lang="en-US" dirty="0" smtClean="0"/>
              <a:t>Will Cockrell, AICP</a:t>
            </a:r>
            <a:endParaRPr lang="en-US" dirty="0"/>
          </a:p>
        </p:txBody>
      </p:sp>
    </p:spTree>
    <p:extLst>
      <p:ext uri="{BB962C8B-B14F-4D97-AF65-F5344CB8AC3E}">
        <p14:creationId xmlns:p14="http://schemas.microsoft.com/office/powerpoint/2010/main" val="30479307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Local Government Actions related to Comprehensive Plans – SB 721 / HB 1236</a:t>
            </a:r>
            <a:endParaRPr lang="en-US" dirty="0"/>
          </a:p>
        </p:txBody>
      </p:sp>
      <p:sp>
        <p:nvSpPr>
          <p:cNvPr id="3" name="Content Placeholder 2"/>
          <p:cNvSpPr>
            <a:spLocks noGrp="1"/>
          </p:cNvSpPr>
          <p:nvPr>
            <p:ph idx="1"/>
          </p:nvPr>
        </p:nvSpPr>
        <p:spPr/>
        <p:txBody>
          <a:bodyPr>
            <a:normAutofit/>
          </a:bodyPr>
          <a:lstStyle/>
          <a:p>
            <a:pPr fontAlgn="base"/>
            <a:r>
              <a:rPr lang="en-US" sz="2800" dirty="0"/>
              <a:t>Bill has three key </a:t>
            </a:r>
            <a:r>
              <a:rPr lang="en-US" sz="2800" dirty="0" smtClean="0"/>
              <a:t>components of concern:</a:t>
            </a:r>
            <a:r>
              <a:rPr lang="en-US" sz="2800" dirty="0"/>
              <a:t> </a:t>
            </a:r>
          </a:p>
          <a:p>
            <a:pPr marL="914400" lvl="1" indent="-457200" fontAlgn="base">
              <a:buFont typeface="+mj-lt"/>
              <a:buAutoNum type="arabicPeriod"/>
            </a:pPr>
            <a:r>
              <a:rPr lang="en-US" sz="2400" dirty="0"/>
              <a:t>Invalidation of any ordinances, manuals or documents incorporating the Comprehensive Plan (15.2-2232 I.) </a:t>
            </a:r>
          </a:p>
          <a:p>
            <a:pPr marL="914400" lvl="1" indent="-457200" fontAlgn="base">
              <a:buFont typeface="+mj-lt"/>
              <a:buAutoNum type="arabicPeriod"/>
            </a:pPr>
            <a:r>
              <a:rPr lang="en-US" sz="2400" dirty="0"/>
              <a:t>Removal of the ability for applicant to petition the Circuit Court and the automatic approval of plats if not acted upon within a certain number of days (15.2-2259 C.; 15.2-2259.1; 15.2-2260 D.; 15.2-2260 E.; 15.2-2260.1) </a:t>
            </a:r>
          </a:p>
          <a:p>
            <a:pPr marL="914400" lvl="1" indent="-457200" fontAlgn="base">
              <a:buFont typeface="+mj-lt"/>
              <a:buAutoNum type="arabicPeriod"/>
            </a:pPr>
            <a:r>
              <a:rPr lang="en-US" sz="2400" dirty="0"/>
              <a:t>Reduced timeframe to process rezoning applications and potential inability to meet the prescribed timelines for amended motions as well as the loss of the ability of the applicant to request deferral beyond the prescribed timeframe (15.2-2286 7.) </a:t>
            </a:r>
          </a:p>
          <a:p>
            <a:endParaRPr lang="en-US" dirty="0"/>
          </a:p>
        </p:txBody>
      </p:sp>
    </p:spTree>
    <p:extLst>
      <p:ext uri="{BB962C8B-B14F-4D97-AF65-F5344CB8AC3E}">
        <p14:creationId xmlns:p14="http://schemas.microsoft.com/office/powerpoint/2010/main" val="9398596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Issues specific to #1(15.2-2232 I.) </a:t>
            </a:r>
          </a:p>
        </p:txBody>
      </p:sp>
      <p:sp>
        <p:nvSpPr>
          <p:cNvPr id="3" name="Content Placeholder 2"/>
          <p:cNvSpPr>
            <a:spLocks noGrp="1"/>
          </p:cNvSpPr>
          <p:nvPr>
            <p:ph idx="1"/>
          </p:nvPr>
        </p:nvSpPr>
        <p:spPr/>
        <p:txBody>
          <a:bodyPr>
            <a:normAutofit fontScale="92500" lnSpcReduction="20000"/>
          </a:bodyPr>
          <a:lstStyle/>
          <a:p>
            <a:pPr fontAlgn="base"/>
            <a:r>
              <a:rPr lang="en-US" sz="2600" dirty="0"/>
              <a:t>Conflict with VA Code Section 15.2-2284, which reads, in part: “</a:t>
            </a:r>
            <a:r>
              <a:rPr lang="en-US" sz="2600" i="1" dirty="0"/>
              <a:t>Zoning ordinances and districts shall be drawn and applied with reasonable consideration for the existing use and character of property, </a:t>
            </a:r>
            <a:r>
              <a:rPr lang="en-US" sz="2600" b="1" i="1" u="sng" dirty="0"/>
              <a:t>the comprehensive plan</a:t>
            </a:r>
            <a:r>
              <a:rPr lang="en-US" sz="2600" i="1" dirty="0"/>
              <a:t>, . . . . . and the encouragement of the most appropriate use of land throughout the locality.”</a:t>
            </a:r>
            <a:r>
              <a:rPr lang="en-US" sz="2600" dirty="0"/>
              <a:t> </a:t>
            </a:r>
          </a:p>
          <a:p>
            <a:pPr fontAlgn="base"/>
            <a:r>
              <a:rPr lang="en-US" sz="2600" dirty="0"/>
              <a:t> Example: Arlington County’s Subdivision Ordinance references the need for proposed streets to conform to their Master Transportation Plan which is an element of their Comprehensive Plan. Similarly, their Zoning Ordinance makes multiple references to their Comprehensive Plan to ensure that their Zoning Ordinance is enacting the desired outcomes articulated within the Comprehensive Plan. Town of Culpeper’s Comprehensive Plan preamble states that “</a:t>
            </a:r>
            <a:r>
              <a:rPr lang="en-US" sz="2600" i="1" dirty="0"/>
              <a:t>The recommendations contained herein are provided for guidance and will be developed further through regulatory tools like the Zoning Ordinance, Subdivision Ordinance, . . . . .</a:t>
            </a:r>
            <a:r>
              <a:rPr lang="en-US" sz="2600" dirty="0"/>
              <a:t>” </a:t>
            </a:r>
          </a:p>
          <a:p>
            <a:endParaRPr lang="en-US" dirty="0"/>
          </a:p>
        </p:txBody>
      </p:sp>
    </p:spTree>
    <p:extLst>
      <p:ext uri="{BB962C8B-B14F-4D97-AF65-F5344CB8AC3E}">
        <p14:creationId xmlns:p14="http://schemas.microsoft.com/office/powerpoint/2010/main" val="21012993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Issues Common to #2 and #3</a:t>
            </a:r>
            <a:endParaRPr lang="en-US" dirty="0"/>
          </a:p>
        </p:txBody>
      </p:sp>
      <p:sp>
        <p:nvSpPr>
          <p:cNvPr id="3" name="Content Placeholder 2"/>
          <p:cNvSpPr>
            <a:spLocks noGrp="1"/>
          </p:cNvSpPr>
          <p:nvPr>
            <p:ph idx="1"/>
          </p:nvPr>
        </p:nvSpPr>
        <p:spPr/>
        <p:txBody>
          <a:bodyPr/>
          <a:lstStyle/>
          <a:p>
            <a:pPr fontAlgn="base"/>
            <a:r>
              <a:rPr lang="en-US" sz="2800" dirty="0"/>
              <a:t>Forced denials of applications as there is insufficient time for revisions to be made </a:t>
            </a:r>
          </a:p>
          <a:p>
            <a:pPr fontAlgn="base"/>
            <a:r>
              <a:rPr lang="en-US" sz="2800" dirty="0"/>
              <a:t>Extended times to project approvals due to denials, resubmissions, locality prohibitions on resubmissions of substantially the same application within a given time period, the need for complete reviews of “new” submissions as opposed to reviews of revised submissions </a:t>
            </a:r>
          </a:p>
          <a:p>
            <a:pPr fontAlgn="base"/>
            <a:r>
              <a:rPr lang="en-US" sz="2800" dirty="0"/>
              <a:t>Additional costs of new submissions instead of revisions </a:t>
            </a:r>
          </a:p>
          <a:p>
            <a:endParaRPr lang="en-US" dirty="0"/>
          </a:p>
        </p:txBody>
      </p:sp>
    </p:spTree>
    <p:extLst>
      <p:ext uri="{BB962C8B-B14F-4D97-AF65-F5344CB8AC3E}">
        <p14:creationId xmlns:p14="http://schemas.microsoft.com/office/powerpoint/2010/main" val="405965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8629" y="286603"/>
            <a:ext cx="11088914" cy="1450757"/>
          </a:xfrm>
        </p:spPr>
        <p:txBody>
          <a:bodyPr>
            <a:normAutofit fontScale="90000"/>
          </a:bodyPr>
          <a:lstStyle/>
          <a:p>
            <a:pPr algn="ctr"/>
            <a:r>
              <a:rPr lang="en-US" dirty="0"/>
              <a:t>Issues specific to #2 (15.2-2259 C.; 15.2-2259.1; 15.2-2260 D.; 15.2-2260 E.; 15.2-2260.1) </a:t>
            </a:r>
          </a:p>
        </p:txBody>
      </p:sp>
      <p:sp>
        <p:nvSpPr>
          <p:cNvPr id="3" name="Content Placeholder 2"/>
          <p:cNvSpPr>
            <a:spLocks noGrp="1"/>
          </p:cNvSpPr>
          <p:nvPr>
            <p:ph idx="1"/>
          </p:nvPr>
        </p:nvSpPr>
        <p:spPr/>
        <p:txBody>
          <a:bodyPr/>
          <a:lstStyle/>
          <a:p>
            <a:pPr fontAlgn="base"/>
            <a:r>
              <a:rPr lang="en-US" sz="2800" dirty="0"/>
              <a:t>Internal conflict within 15.2-2259 as </a:t>
            </a:r>
            <a:r>
              <a:rPr lang="en-US" sz="2800" dirty="0" smtClean="0"/>
              <a:t>subsection </a:t>
            </a:r>
            <a:r>
              <a:rPr lang="en-US" sz="2800" dirty="0"/>
              <a:t>B provides VDOT with 45 days to review a plat and then provides the locality with an additional 35 days thereafter to act on the plat. This is an existing paradox, but currently the failure to act within 60 days does not result in an automatic approval.  </a:t>
            </a:r>
          </a:p>
          <a:p>
            <a:pPr fontAlgn="base"/>
            <a:r>
              <a:rPr lang="en-US" sz="2800" dirty="0"/>
              <a:t>This will compel localities to act upon each submission and essentially preclude resubmissions as the timing will not accommodate a resubmission of the same application. </a:t>
            </a:r>
          </a:p>
          <a:p>
            <a:pPr fontAlgn="base"/>
            <a:r>
              <a:rPr lang="en-US" sz="2800" dirty="0"/>
              <a:t>New submissions have higher fees than resubmissions  </a:t>
            </a:r>
          </a:p>
          <a:p>
            <a:endParaRPr lang="en-US" dirty="0"/>
          </a:p>
        </p:txBody>
      </p:sp>
    </p:spTree>
    <p:extLst>
      <p:ext uri="{BB962C8B-B14F-4D97-AF65-F5344CB8AC3E}">
        <p14:creationId xmlns:p14="http://schemas.microsoft.com/office/powerpoint/2010/main" val="8997449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Issues specific to #3 (15.2-2286 </a:t>
            </a:r>
            <a:r>
              <a:rPr lang="en-US" dirty="0" smtClean="0"/>
              <a:t>A.7</a:t>
            </a:r>
            <a:r>
              <a:rPr lang="en-US" dirty="0"/>
              <a:t>.) </a:t>
            </a:r>
          </a:p>
        </p:txBody>
      </p:sp>
      <p:sp>
        <p:nvSpPr>
          <p:cNvPr id="3" name="Content Placeholder 2"/>
          <p:cNvSpPr>
            <a:spLocks noGrp="1"/>
          </p:cNvSpPr>
          <p:nvPr>
            <p:ph idx="1"/>
          </p:nvPr>
        </p:nvSpPr>
        <p:spPr>
          <a:xfrm>
            <a:off x="838200" y="1825625"/>
            <a:ext cx="10515600" cy="4850946"/>
          </a:xfrm>
        </p:spPr>
        <p:txBody>
          <a:bodyPr>
            <a:normAutofit/>
          </a:bodyPr>
          <a:lstStyle/>
          <a:p>
            <a:pPr fontAlgn="base"/>
            <a:r>
              <a:rPr lang="en-US" sz="2800" dirty="0"/>
              <a:t>This will compel localities to act upon each submission and essentially preclude resubmissions as the timing will not accommodate a resubmission of the same application. </a:t>
            </a:r>
          </a:p>
          <a:p>
            <a:pPr fontAlgn="base"/>
            <a:r>
              <a:rPr lang="en-US" sz="2800" dirty="0"/>
              <a:t>This will slow down applications as many localities have a mandatory waiting period before substantially the same rezoning application may be filed (12 months). </a:t>
            </a:r>
          </a:p>
          <a:p>
            <a:pPr fontAlgn="base"/>
            <a:r>
              <a:rPr lang="en-US" sz="2800" dirty="0" smtClean="0"/>
              <a:t>This </a:t>
            </a:r>
            <a:r>
              <a:rPr lang="en-US" sz="2800" dirty="0"/>
              <a:t>will hurt the transparency to the public of rezoning projects as they will have new case numbers with each new submission. </a:t>
            </a:r>
          </a:p>
          <a:p>
            <a:pPr fontAlgn="base"/>
            <a:r>
              <a:rPr lang="en-US" sz="2800" dirty="0"/>
              <a:t>This removes the ability for the applicant to request a delay to improve their application by only permitting a final action or a withdrawal. </a:t>
            </a:r>
            <a:endParaRPr lang="en-US" sz="2800" dirty="0" smtClean="0"/>
          </a:p>
          <a:p>
            <a:pPr marL="0" indent="0" fontAlgn="base">
              <a:buNone/>
            </a:pPr>
            <a:endParaRPr lang="en-US" dirty="0"/>
          </a:p>
          <a:p>
            <a:endParaRPr lang="en-US" dirty="0"/>
          </a:p>
        </p:txBody>
      </p:sp>
    </p:spTree>
    <p:extLst>
      <p:ext uri="{BB962C8B-B14F-4D97-AF65-F5344CB8AC3E}">
        <p14:creationId xmlns:p14="http://schemas.microsoft.com/office/powerpoint/2010/main" val="11019586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Issues specific to #3 (</a:t>
            </a:r>
            <a:r>
              <a:rPr lang="en-US" dirty="0" smtClean="0"/>
              <a:t>15.2-2286 A.7</a:t>
            </a:r>
            <a:r>
              <a:rPr lang="en-US" dirty="0"/>
              <a:t>.) </a:t>
            </a:r>
          </a:p>
        </p:txBody>
      </p:sp>
      <p:sp>
        <p:nvSpPr>
          <p:cNvPr id="3" name="Content Placeholder 2"/>
          <p:cNvSpPr>
            <a:spLocks noGrp="1"/>
          </p:cNvSpPr>
          <p:nvPr>
            <p:ph idx="1"/>
          </p:nvPr>
        </p:nvSpPr>
        <p:spPr>
          <a:xfrm>
            <a:off x="838200" y="1825625"/>
            <a:ext cx="10515600" cy="4850946"/>
          </a:xfrm>
        </p:spPr>
        <p:txBody>
          <a:bodyPr>
            <a:normAutofit/>
          </a:bodyPr>
          <a:lstStyle/>
          <a:p>
            <a:pPr fontAlgn="base"/>
            <a:r>
              <a:rPr lang="en-US" sz="2800" dirty="0" smtClean="0"/>
              <a:t>This will also increase costs as new submissions have higher costs than resubmissions. </a:t>
            </a:r>
          </a:p>
          <a:p>
            <a:pPr fontAlgn="base"/>
            <a:r>
              <a:rPr lang="en-US" sz="2800" dirty="0"/>
              <a:t>Possible timing impossibility depending on interpretation as a resubmitted request that has previously been denied would be considered a new submittal by most localities and would need to be considered in public hearing by both the planning commission and governing body which would be near impossible, absent holding a concurrent hearing, to </a:t>
            </a:r>
            <a:r>
              <a:rPr lang="en-US" sz="2800" dirty="0" smtClean="0"/>
              <a:t>accomplish </a:t>
            </a:r>
            <a:r>
              <a:rPr lang="en-US" sz="2800" dirty="0"/>
              <a:t>within 45 days. </a:t>
            </a:r>
            <a:endParaRPr lang="en-US" sz="2800" dirty="0" smtClean="0"/>
          </a:p>
          <a:p>
            <a:pPr marL="0" indent="0" fontAlgn="base">
              <a:buNone/>
            </a:pPr>
            <a:endParaRPr lang="en-US" dirty="0"/>
          </a:p>
          <a:p>
            <a:endParaRPr lang="en-US" dirty="0"/>
          </a:p>
        </p:txBody>
      </p:sp>
    </p:spTree>
    <p:extLst>
      <p:ext uri="{BB962C8B-B14F-4D97-AF65-F5344CB8AC3E}">
        <p14:creationId xmlns:p14="http://schemas.microsoft.com/office/powerpoint/2010/main" val="29565736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2"/>
          <a:stretch>
            <a:fillRect/>
          </a:stretch>
        </p:blipFill>
        <p:spPr>
          <a:xfrm>
            <a:off x="3971628" y="0"/>
            <a:ext cx="4248743" cy="7020905"/>
          </a:xfrm>
          <a:prstGeom prst="rect">
            <a:avLst/>
          </a:prstGeom>
        </p:spPr>
      </p:pic>
    </p:spTree>
    <p:extLst>
      <p:ext uri="{BB962C8B-B14F-4D97-AF65-F5344CB8AC3E}">
        <p14:creationId xmlns:p14="http://schemas.microsoft.com/office/powerpoint/2010/main" val="16841627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lgn="ctr">
              <a:buNone/>
            </a:pPr>
            <a:endParaRPr lang="en-US" dirty="0" smtClean="0"/>
          </a:p>
          <a:p>
            <a:pPr marL="0" indent="0" algn="ctr">
              <a:buNone/>
            </a:pPr>
            <a:endParaRPr lang="en-US" dirty="0"/>
          </a:p>
          <a:p>
            <a:pPr marL="0" indent="0" algn="ctr">
              <a:buNone/>
            </a:pPr>
            <a:r>
              <a:rPr lang="en-US" sz="7200" dirty="0" smtClean="0"/>
              <a:t>Questions?</a:t>
            </a:r>
            <a:endParaRPr lang="en-US" sz="7200" dirty="0"/>
          </a:p>
        </p:txBody>
      </p:sp>
    </p:spTree>
    <p:extLst>
      <p:ext uri="{BB962C8B-B14F-4D97-AF65-F5344CB8AC3E}">
        <p14:creationId xmlns:p14="http://schemas.microsoft.com/office/powerpoint/2010/main" val="1303881761"/>
      </p:ext>
    </p:extLst>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185</TotalTime>
  <Words>699</Words>
  <Application>Microsoft Office PowerPoint</Application>
  <PresentationFormat>Widescreen</PresentationFormat>
  <Paragraphs>31</Paragraphs>
  <Slides>9</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9</vt:i4>
      </vt:variant>
    </vt:vector>
  </HeadingPairs>
  <TitlesOfParts>
    <vt:vector size="12" baseType="lpstr">
      <vt:lpstr>Calibri</vt:lpstr>
      <vt:lpstr>Calibri Light</vt:lpstr>
      <vt:lpstr>Retrospect</vt:lpstr>
      <vt:lpstr>Virginia Housing Commission Local Land-Use and Community Living Workgroup</vt:lpstr>
      <vt:lpstr>Local Government Actions related to Comprehensive Plans – SB 721 / HB 1236</vt:lpstr>
      <vt:lpstr>Issues specific to #1(15.2-2232 I.) </vt:lpstr>
      <vt:lpstr>Issues Common to #2 and #3</vt:lpstr>
      <vt:lpstr>Issues specific to #2 (15.2-2259 C.; 15.2-2259.1; 15.2-2260 D.; 15.2-2260 E.; 15.2-2260.1) </vt:lpstr>
      <vt:lpstr>Issues specific to #3 (15.2-2286 A.7.) </vt:lpstr>
      <vt:lpstr>Issues specific to #3 (15.2-2286 A.7.) </vt:lpstr>
      <vt:lpstr>PowerPoint Presentation</vt:lpstr>
      <vt:lpstr>PowerPoint Presentation</vt:lpstr>
    </vt:vector>
  </TitlesOfParts>
  <Company>Town of Culpeper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Virginia Housing Commission Local Land-Use and Community Living Workgroup</dc:title>
  <dc:creator>Andrew Hopewell</dc:creator>
  <cp:lastModifiedBy>Andrew Hopewell</cp:lastModifiedBy>
  <cp:revision>7</cp:revision>
  <dcterms:created xsi:type="dcterms:W3CDTF">2024-08-14T12:23:09Z</dcterms:created>
  <dcterms:modified xsi:type="dcterms:W3CDTF">2024-08-14T15:29:03Z</dcterms:modified>
</cp:coreProperties>
</file>